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21" r:id="rId4"/>
  </p:sldMasterIdLst>
  <p:notesMasterIdLst>
    <p:notesMasterId r:id="rId18"/>
  </p:notesMasterIdLst>
  <p:handoutMasterIdLst>
    <p:handoutMasterId r:id="rId19"/>
  </p:handoutMasterIdLst>
  <p:sldIdLst>
    <p:sldId id="293" r:id="rId5"/>
    <p:sldId id="430" r:id="rId6"/>
    <p:sldId id="445" r:id="rId7"/>
    <p:sldId id="444" r:id="rId8"/>
    <p:sldId id="447" r:id="rId9"/>
    <p:sldId id="446" r:id="rId10"/>
    <p:sldId id="448" r:id="rId11"/>
    <p:sldId id="449" r:id="rId12"/>
    <p:sldId id="450" r:id="rId13"/>
    <p:sldId id="451" r:id="rId14"/>
    <p:sldId id="306" r:id="rId15"/>
    <p:sldId id="442" r:id="rId16"/>
    <p:sldId id="305" r:id="rId17"/>
  </p:sldIdLst>
  <p:sldSz cx="9144000" cy="5143500" type="screen16x9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ardsectie" id="{80BFA01C-CD74-7845-B021-672224978863}">
          <p14:sldIdLst>
            <p14:sldId id="293"/>
            <p14:sldId id="430"/>
            <p14:sldId id="445"/>
            <p14:sldId id="444"/>
            <p14:sldId id="447"/>
            <p14:sldId id="446"/>
            <p14:sldId id="448"/>
            <p14:sldId id="449"/>
            <p14:sldId id="450"/>
            <p14:sldId id="451"/>
            <p14:sldId id="306"/>
            <p14:sldId id="442"/>
            <p14:sldId id="30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63" autoAdjust="0"/>
    <p:restoredTop sz="88903" autoAdjust="0"/>
  </p:normalViewPr>
  <p:slideViewPr>
    <p:cSldViewPr snapToGrid="0" snapToObjects="1">
      <p:cViewPr varScale="1">
        <p:scale>
          <a:sx n="98" d="100"/>
          <a:sy n="98" d="100"/>
        </p:scale>
        <p:origin x="1176" y="77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45046B-E3A6-4E43-9D24-8C38ABDF8202}" type="datetimeFigureOut">
              <a:t>1/14/2022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2CFB6-CBE2-1D40-B0FD-77D0D9479B87}" type="slidenum"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4257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501A25-2DCF-224E-825E-F2A2F0C4CDB2}" type="datetimeFigureOut">
              <a:t>1/14/2022</a:t>
            </a:fld>
            <a:endParaRPr lang="en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0EFD9B-CDD3-3C43-82A8-584F88911011}" type="slidenum"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460914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nl-NL" dirty="0" err="1"/>
              <a:t>Title</a:t>
            </a:r>
            <a:r>
              <a:rPr lang="nl-NL" dirty="0"/>
              <a:t> next page </a:t>
            </a:r>
            <a:r>
              <a:rPr lang="nl-NL" dirty="0" err="1"/>
              <a:t>Arial</a:t>
            </a:r>
            <a:r>
              <a:rPr lang="nl-NL" dirty="0"/>
              <a:t> 28pt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/>
            </a:lvl2pPr>
          </a:lstStyle>
          <a:p>
            <a:pPr lvl="0"/>
            <a:r>
              <a:rPr lang="nl-NL" dirty="0"/>
              <a:t>Klik om de tekststijl van het sjabloon te bewerken</a:t>
            </a:r>
          </a:p>
          <a:p>
            <a:pPr lvl="1"/>
            <a:r>
              <a:rPr lang="nl-NL" dirty="0"/>
              <a:t>Tweede niveau</a:t>
            </a:r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255613" y="4630341"/>
            <a:ext cx="452707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nl-NL" dirty="0" err="1"/>
              <a:t>ICT &amp; Cyber Secuity 2020</a:t>
            </a:r>
            <a:endParaRPr lang="nl-NL" dirty="0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970292" y="4641986"/>
            <a:ext cx="829797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CC1A7FFB-7E9A-E347-8F80-8E2C647B3625}" type="slidenum">
              <a:rPr lang="nl-NL" smtClean="0"/>
              <a:pPr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3062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nl-NL" dirty="0"/>
              <a:t>Titel </a:t>
            </a:r>
            <a:r>
              <a:rPr lang="nl-NL" dirty="0" err="1"/>
              <a:t>volgblad</a:t>
            </a:r>
            <a:r>
              <a:rPr lang="nl-NL" dirty="0"/>
              <a:t> </a:t>
            </a:r>
            <a:r>
              <a:rPr lang="nl-NL" dirty="0" err="1"/>
              <a:t>Arial</a:t>
            </a:r>
            <a:r>
              <a:rPr lang="nl-NL" dirty="0"/>
              <a:t> 28pt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2894954"/>
          </a:xfrm>
        </p:spPr>
        <p:txBody>
          <a:bodyPr>
            <a:normAutofit/>
          </a:bodyPr>
          <a:lstStyle>
            <a:lvl1pPr>
              <a:defRPr sz="2000">
                <a:latin typeface="Arial"/>
                <a:cs typeface="Arial"/>
              </a:defRPr>
            </a:lvl1pPr>
            <a:lvl2pPr>
              <a:defRPr sz="1800">
                <a:latin typeface="Arial"/>
                <a:cs typeface="Arial"/>
              </a:defRPr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2894955"/>
          </a:xfrm>
        </p:spPr>
        <p:txBody>
          <a:bodyPr>
            <a:normAutofit/>
          </a:bodyPr>
          <a:lstStyle>
            <a:lvl1pPr>
              <a:defRPr sz="2000">
                <a:latin typeface="Arial"/>
                <a:cs typeface="Arial"/>
              </a:defRPr>
            </a:lvl1pPr>
            <a:lvl2pPr>
              <a:defRPr sz="1800">
                <a:latin typeface="Arial"/>
                <a:cs typeface="Arial"/>
              </a:defRPr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</p:txBody>
      </p:sp>
      <p:sp>
        <p:nvSpPr>
          <p:cNvPr id="7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255613" y="4630341"/>
            <a:ext cx="452707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nl-NL" dirty="0" err="1"/>
              <a:t>ICT &amp; Cyber Secuity 2020</a:t>
            </a:r>
            <a:endParaRPr lang="nl-NL" dirty="0"/>
          </a:p>
        </p:txBody>
      </p:sp>
      <p:sp>
        <p:nvSpPr>
          <p:cNvPr id="10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970292" y="4641986"/>
            <a:ext cx="829797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CC1A7FFB-7E9A-E347-8F80-8E2C647B3625}" type="slidenum">
              <a:rPr lang="nl-NL" smtClean="0"/>
              <a:pPr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80278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nl-NL" dirty="0"/>
              <a:t>Titel </a:t>
            </a:r>
            <a:r>
              <a:rPr lang="nl-NL" dirty="0" err="1"/>
              <a:t>volgblad</a:t>
            </a:r>
            <a:r>
              <a:rPr lang="nl-NL" dirty="0"/>
              <a:t> </a:t>
            </a:r>
            <a:r>
              <a:rPr lang="nl-NL" dirty="0" err="1"/>
              <a:t>Arial</a:t>
            </a:r>
            <a:r>
              <a:rPr lang="nl-NL" dirty="0"/>
              <a:t> 28pt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1285598"/>
            <a:ext cx="4040188" cy="29622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1285598"/>
            <a:ext cx="4041775" cy="29622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  <p:sp>
        <p:nvSpPr>
          <p:cNvPr id="10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255613" y="4630341"/>
            <a:ext cx="452707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nl-NL" dirty="0" err="1"/>
              <a:t>ICT &amp; Cyber Secuity 2020</a:t>
            </a:r>
            <a:endParaRPr lang="nl-NL" dirty="0"/>
          </a:p>
        </p:txBody>
      </p:sp>
      <p:sp>
        <p:nvSpPr>
          <p:cNvPr id="11" name="Tijdelijke aanduiding voor dianummer 5"/>
          <p:cNvSpPr>
            <a:spLocks noGrp="1"/>
          </p:cNvSpPr>
          <p:nvPr>
            <p:ph type="sldNum" sz="quarter" idx="11"/>
          </p:nvPr>
        </p:nvSpPr>
        <p:spPr>
          <a:xfrm>
            <a:off x="6970292" y="4641986"/>
            <a:ext cx="829797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CC1A7FFB-7E9A-E347-8F80-8E2C647B3625}" type="slidenum">
              <a:rPr lang="nl-NL" smtClean="0"/>
              <a:pPr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78157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>
            <a:noAutofit/>
          </a:bodyPr>
          <a:lstStyle>
            <a:lvl1pPr algn="l">
              <a:defRPr sz="2000" b="1"/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dirty="0"/>
              <a:t>Klik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3220939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Universal_internatio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29"/>
            <a:ext cx="9134075" cy="5139440"/>
          </a:xfrm>
          <a:prstGeom prst="rect">
            <a:avLst/>
          </a:prstGeom>
        </p:spPr>
      </p:pic>
      <p:sp>
        <p:nvSpPr>
          <p:cNvPr id="7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1492468" y="4630341"/>
            <a:ext cx="6366114" cy="273844"/>
          </a:xfrm>
          <a:prstGeom prst="rect">
            <a:avLst/>
          </a:prstGeom>
        </p:spPr>
        <p:txBody>
          <a:bodyPr/>
          <a:lstStyle/>
          <a:p>
            <a:r>
              <a:rPr lang="nl-NL" dirty="0"/>
              <a:t>ICT &amp; Cyber Secuity 2020</a:t>
            </a:r>
          </a:p>
        </p:txBody>
      </p:sp>
      <p:sp>
        <p:nvSpPr>
          <p:cNvPr id="8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046187" y="4641986"/>
            <a:ext cx="829797" cy="273844"/>
          </a:xfrm>
          <a:prstGeom prst="rect">
            <a:avLst/>
          </a:prstGeom>
        </p:spPr>
        <p:txBody>
          <a:bodyPr/>
          <a:lstStyle/>
          <a:p>
            <a:fld id="{CC1A7FFB-7E9A-E347-8F80-8E2C647B3625}" type="slidenum">
              <a:rPr lang="nl-NL"/>
              <a:t>‹#›</a:t>
            </a:fld>
            <a:endParaRPr lang="nl-NL"/>
          </a:p>
        </p:txBody>
      </p:sp>
      <p:sp>
        <p:nvSpPr>
          <p:cNvPr id="14" name="Titel 1"/>
          <p:cNvSpPr>
            <a:spLocks noGrp="1"/>
          </p:cNvSpPr>
          <p:nvPr>
            <p:ph type="title" hasCustomPrompt="1"/>
          </p:nvPr>
        </p:nvSpPr>
        <p:spPr>
          <a:xfrm>
            <a:off x="1492468" y="1400775"/>
            <a:ext cx="7383518" cy="857250"/>
          </a:xfrm>
        </p:spPr>
        <p:txBody>
          <a:bodyPr/>
          <a:lstStyle/>
          <a:p>
            <a:r>
              <a:rPr lang="nl-NL" dirty="0" err="1"/>
              <a:t>Title</a:t>
            </a:r>
            <a:r>
              <a:rPr lang="nl-NL" dirty="0"/>
              <a:t> of </a:t>
            </a:r>
            <a:r>
              <a:rPr lang="nl-NL" dirty="0" err="1"/>
              <a:t>presentation</a:t>
            </a:r>
            <a:endParaRPr lang="nl-NL" dirty="0"/>
          </a:p>
        </p:txBody>
      </p:sp>
      <p:sp>
        <p:nvSpPr>
          <p:cNvPr id="15" name="Tijdelijke aanduiding voor inhoud 2"/>
          <p:cNvSpPr>
            <a:spLocks noGrp="1"/>
          </p:cNvSpPr>
          <p:nvPr>
            <p:ph idx="1" hasCustomPrompt="1"/>
          </p:nvPr>
        </p:nvSpPr>
        <p:spPr>
          <a:xfrm>
            <a:off x="1492468" y="2221509"/>
            <a:ext cx="7383518" cy="2192807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/>
            </a:lvl2pPr>
          </a:lstStyle>
          <a:p>
            <a:pPr lvl="0"/>
            <a:r>
              <a:rPr lang="nl-NL" dirty="0"/>
              <a:t>Klik om de tekststijl van het sjabloon te bewerken</a:t>
            </a:r>
          </a:p>
          <a:p>
            <a:pPr lvl="1"/>
            <a:r>
              <a:rPr lang="nl-NL" dirty="0"/>
              <a:t>Tweede niveau</a:t>
            </a:r>
          </a:p>
        </p:txBody>
      </p:sp>
    </p:spTree>
    <p:extLst>
      <p:ext uri="{BB962C8B-B14F-4D97-AF65-F5344CB8AC3E}">
        <p14:creationId xmlns:p14="http://schemas.microsoft.com/office/powerpoint/2010/main" val="3480479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Universal_internatio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29"/>
            <a:ext cx="9134075" cy="5139439"/>
          </a:xfrm>
          <a:prstGeom prst="rect">
            <a:avLst/>
          </a:prstGeom>
        </p:spPr>
      </p:pic>
      <p:sp>
        <p:nvSpPr>
          <p:cNvPr id="7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1492468" y="4630341"/>
            <a:ext cx="6366114" cy="273844"/>
          </a:xfrm>
          <a:prstGeom prst="rect">
            <a:avLst/>
          </a:prstGeom>
        </p:spPr>
        <p:txBody>
          <a:bodyPr/>
          <a:lstStyle/>
          <a:p>
            <a:r>
              <a:rPr lang="nl-NL" dirty="0"/>
              <a:t>ICT &amp; Cyber Secuity 2020</a:t>
            </a:r>
          </a:p>
        </p:txBody>
      </p:sp>
      <p:sp>
        <p:nvSpPr>
          <p:cNvPr id="8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046187" y="4641986"/>
            <a:ext cx="829797" cy="273844"/>
          </a:xfrm>
          <a:prstGeom prst="rect">
            <a:avLst/>
          </a:prstGeom>
        </p:spPr>
        <p:txBody>
          <a:bodyPr/>
          <a:lstStyle/>
          <a:p>
            <a:fld id="{CC1A7FFB-7E9A-E347-8F80-8E2C647B3625}" type="slidenum">
              <a:rPr lang="nl-NL"/>
              <a:t>‹#›</a:t>
            </a:fld>
            <a:endParaRPr lang="nl-NL"/>
          </a:p>
        </p:txBody>
      </p:sp>
      <p:sp>
        <p:nvSpPr>
          <p:cNvPr id="14" name="Titel 1"/>
          <p:cNvSpPr>
            <a:spLocks noGrp="1"/>
          </p:cNvSpPr>
          <p:nvPr>
            <p:ph type="title" hasCustomPrompt="1"/>
          </p:nvPr>
        </p:nvSpPr>
        <p:spPr>
          <a:xfrm>
            <a:off x="1492468" y="1400775"/>
            <a:ext cx="7383518" cy="857250"/>
          </a:xfrm>
        </p:spPr>
        <p:txBody>
          <a:bodyPr/>
          <a:lstStyle/>
          <a:p>
            <a:r>
              <a:rPr lang="nl-NL" dirty="0" err="1"/>
              <a:t>Title</a:t>
            </a:r>
            <a:r>
              <a:rPr lang="nl-NL" dirty="0"/>
              <a:t> of </a:t>
            </a:r>
            <a:r>
              <a:rPr lang="nl-NL" dirty="0" err="1"/>
              <a:t>presentation</a:t>
            </a:r>
            <a:endParaRPr lang="nl-NL" dirty="0"/>
          </a:p>
        </p:txBody>
      </p:sp>
      <p:sp>
        <p:nvSpPr>
          <p:cNvPr id="15" name="Tijdelijke aanduiding voor inhoud 2"/>
          <p:cNvSpPr>
            <a:spLocks noGrp="1"/>
          </p:cNvSpPr>
          <p:nvPr>
            <p:ph idx="1" hasCustomPrompt="1"/>
          </p:nvPr>
        </p:nvSpPr>
        <p:spPr>
          <a:xfrm>
            <a:off x="1492468" y="2221509"/>
            <a:ext cx="7383518" cy="2192807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/>
            </a:lvl2pPr>
          </a:lstStyle>
          <a:p>
            <a:pPr lvl="0"/>
            <a:r>
              <a:rPr lang="nl-NL" dirty="0"/>
              <a:t>Klik om de tekststijl van het sjabloon te bewerken</a:t>
            </a:r>
          </a:p>
          <a:p>
            <a:pPr lvl="1"/>
            <a:r>
              <a:rPr lang="nl-NL" dirty="0"/>
              <a:t>Tweede niveau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Universal-internatio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Afbeelding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29"/>
            <a:ext cx="9134075" cy="5139440"/>
          </a:xfrm>
          <a:prstGeom prst="rect">
            <a:avLst/>
          </a:prstGeom>
        </p:spPr>
      </p:pic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2402114" y="4630341"/>
            <a:ext cx="5456467" cy="273844"/>
          </a:xfrm>
          <a:prstGeom prst="rect">
            <a:avLst/>
          </a:prstGeom>
        </p:spPr>
        <p:txBody>
          <a:bodyPr/>
          <a:lstStyle/>
          <a:p>
            <a:r>
              <a:rPr lang="nl-NL" dirty="0" err="1"/>
              <a:t>ICT &amp; Cyber Secuity 2020</a:t>
            </a:r>
            <a:endParaRPr lang="nl-NL" dirty="0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8046187" y="4641986"/>
            <a:ext cx="829797" cy="273844"/>
          </a:xfrm>
          <a:prstGeom prst="rect">
            <a:avLst/>
          </a:prstGeom>
        </p:spPr>
        <p:txBody>
          <a:bodyPr/>
          <a:lstStyle/>
          <a:p>
            <a:fld id="{CC1A7FFB-7E9A-E347-8F80-8E2C647B3625}" type="slidenum">
              <a:rPr lang="nl-NL"/>
              <a:t>‹#›</a:t>
            </a:fld>
            <a:endParaRPr lang="nl-NL"/>
          </a:p>
        </p:txBody>
      </p:sp>
      <p:sp>
        <p:nvSpPr>
          <p:cNvPr id="13" name="Titel 1"/>
          <p:cNvSpPr>
            <a:spLocks noGrp="1"/>
          </p:cNvSpPr>
          <p:nvPr>
            <p:ph type="title"/>
          </p:nvPr>
        </p:nvSpPr>
        <p:spPr>
          <a:xfrm>
            <a:off x="1676400" y="1400775"/>
            <a:ext cx="7199586" cy="857250"/>
          </a:xfrm>
        </p:spPr>
        <p:txBody>
          <a:bodyPr/>
          <a:lstStyle>
            <a:lvl1pPr algn="r">
              <a:defRPr/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14" name="Tijdelijke aanduiding voor inhoud 2"/>
          <p:cNvSpPr>
            <a:spLocks noGrp="1"/>
          </p:cNvSpPr>
          <p:nvPr>
            <p:ph idx="1" hasCustomPrompt="1"/>
          </p:nvPr>
        </p:nvSpPr>
        <p:spPr>
          <a:xfrm>
            <a:off x="1676400" y="2221509"/>
            <a:ext cx="7199586" cy="2682676"/>
          </a:xfrm>
        </p:spPr>
        <p:txBody>
          <a:bodyPr/>
          <a:lstStyle>
            <a:lvl1pPr algn="r">
              <a:defRPr sz="2400">
                <a:latin typeface="Arial"/>
                <a:cs typeface="Arial"/>
              </a:defRPr>
            </a:lvl1pPr>
            <a:lvl2pPr algn="r">
              <a:defRPr sz="2000"/>
            </a:lvl2pPr>
          </a:lstStyle>
          <a:p>
            <a:pPr lvl="0"/>
            <a:r>
              <a:rPr lang="nl-NL" dirty="0"/>
              <a:t>Klik om de tekststijl van het sjabloon te bewerken</a:t>
            </a:r>
          </a:p>
          <a:p>
            <a:pPr lvl="1"/>
            <a:r>
              <a:rPr lang="nl-NL" dirty="0"/>
              <a:t>Tweede niveau</a:t>
            </a:r>
          </a:p>
        </p:txBody>
      </p:sp>
    </p:spTree>
    <p:extLst>
      <p:ext uri="{BB962C8B-B14F-4D97-AF65-F5344CB8AC3E}">
        <p14:creationId xmlns:p14="http://schemas.microsoft.com/office/powerpoint/2010/main" val="1094924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8" y="2436"/>
            <a:ext cx="9132634" cy="5138628"/>
          </a:xfrm>
          <a:prstGeom prst="rect">
            <a:avLst/>
          </a:prstGeom>
        </p:spPr>
      </p:pic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 err="1"/>
              <a:t>Title</a:t>
            </a:r>
            <a:r>
              <a:rPr lang="nl-NL" dirty="0"/>
              <a:t> of </a:t>
            </a:r>
            <a:r>
              <a:rPr lang="nl-NL" dirty="0" err="1"/>
              <a:t>presentation</a:t>
            </a:r>
            <a:r>
              <a:rPr lang="nl-NL" dirty="0"/>
              <a:t>, </a:t>
            </a:r>
            <a:r>
              <a:rPr lang="nl-NL" dirty="0" err="1"/>
              <a:t>Arial</a:t>
            </a:r>
            <a:r>
              <a:rPr lang="nl-NL" dirty="0"/>
              <a:t> 32pt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2874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 om de tekststijl van het sjabloon te bewerken</a:t>
            </a:r>
          </a:p>
        </p:txBody>
      </p:sp>
      <p:sp>
        <p:nvSpPr>
          <p:cNvPr id="10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255613" y="4630341"/>
            <a:ext cx="452707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nl-NL" dirty="0" err="1"/>
              <a:t>ICT &amp; Cyber Secuity 2020</a:t>
            </a:r>
            <a:endParaRPr lang="nl-NL" dirty="0"/>
          </a:p>
        </p:txBody>
      </p:sp>
      <p:sp>
        <p:nvSpPr>
          <p:cNvPr id="11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970292" y="4641986"/>
            <a:ext cx="829797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CC1A7FFB-7E9A-E347-8F80-8E2C647B3625}" type="slidenum">
              <a:rPr lang="nl-NL" smtClean="0"/>
              <a:pPr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99562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5" r:id="rId2"/>
    <p:sldLayoutId id="2147483826" r:id="rId3"/>
    <p:sldLayoutId id="2147483830" r:id="rId4"/>
    <p:sldLayoutId id="2147483831" r:id="rId5"/>
    <p:sldLayoutId id="2147483833" r:id="rId6"/>
    <p:sldLayoutId id="2147483832" r:id="rId7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200" b="1" kern="1200" baseline="0">
          <a:solidFill>
            <a:srgbClr val="660066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kF7nkpEPmZg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 anchor="ctr">
            <a:normAutofit/>
          </a:bodyPr>
          <a:lstStyle/>
          <a:p>
            <a:r>
              <a:rPr lang="nl-NL" dirty="0"/>
              <a:t>What to do after a cyber-attack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C1E525-7DED-B441-8692-98B8DB5A58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55613" y="4630341"/>
            <a:ext cx="4527073" cy="27384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nl-NL" dirty="0"/>
              <a:t>ICT &amp; Cyber Security 2022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BE4ABF1-7BBB-4338-AA11-05CAD989898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03" b="3481"/>
          <a:stretch/>
        </p:blipFill>
        <p:spPr>
          <a:xfrm>
            <a:off x="1685828" y="1063625"/>
            <a:ext cx="5666642" cy="3355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3707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7361-7EDE-49CA-AE5C-71CFF8667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Large companies take the same steps!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9D7E83-7B66-486B-AF65-49F1BF6464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C1A7FFB-7E9A-E347-8F80-8E2C647B3625}" type="slidenum">
              <a:rPr lang="nl-NL" smtClean="0"/>
              <a:pPr/>
              <a:t>10</a:t>
            </a:fld>
            <a:endParaRPr lang="nl-NL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DDCBF4BA-9958-43B2-B6FA-67AEB75512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Your company from the group project will likely react the same.</a:t>
            </a:r>
          </a:p>
          <a:p>
            <a:r>
              <a:rPr lang="en-US" dirty="0"/>
              <a:t>Based on their reaction, how would you coordinate your attack? Explain your point of view to the class!</a:t>
            </a:r>
          </a:p>
        </p:txBody>
      </p:sp>
      <p:sp>
        <p:nvSpPr>
          <p:cNvPr id="6" name="Footer Placeholder 7">
            <a:extLst>
              <a:ext uri="{FF2B5EF4-FFF2-40B4-BE49-F238E27FC236}">
                <a16:creationId xmlns:a16="http://schemas.microsoft.com/office/drawing/2014/main" id="{FBD6C60D-EFC6-4AD0-9E8F-CC73021EF8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55613" y="4630341"/>
            <a:ext cx="4527073" cy="27384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nl-NL" dirty="0"/>
              <a:t>ICT &amp; Cyber Security 2022</a:t>
            </a:r>
          </a:p>
        </p:txBody>
      </p:sp>
    </p:spTree>
    <p:extLst>
      <p:ext uri="{BB962C8B-B14F-4D97-AF65-F5344CB8AC3E}">
        <p14:creationId xmlns:p14="http://schemas.microsoft.com/office/powerpoint/2010/main" val="7585047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Assignment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Have you been the victim of a cyber-attack? How did you react? What happened? What do you wish you would have done better? Talk about your experience.</a:t>
            </a: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3293F0CB-75A7-455C-AAF2-34770DD729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70292" y="4641986"/>
            <a:ext cx="829797" cy="273844"/>
          </a:xfrm>
        </p:spPr>
        <p:txBody>
          <a:bodyPr/>
          <a:lstStyle/>
          <a:p>
            <a:fld id="{CC1A7FFB-7E9A-E347-8F80-8E2C647B3625}" type="slidenum">
              <a:rPr lang="nl-NL" smtClean="0"/>
              <a:pPr/>
              <a:t>11</a:t>
            </a:fld>
            <a:endParaRPr lang="nl-NL" dirty="0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6A20911C-0AE9-4440-8672-5900254F5A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55613" y="4630341"/>
            <a:ext cx="4527073" cy="27384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nl-NL" dirty="0"/>
              <a:t>ICT &amp; Cyber Security 2022</a:t>
            </a:r>
          </a:p>
        </p:txBody>
      </p:sp>
    </p:spTree>
    <p:extLst>
      <p:ext uri="{BB962C8B-B14F-4D97-AF65-F5344CB8AC3E}">
        <p14:creationId xmlns:p14="http://schemas.microsoft.com/office/powerpoint/2010/main" val="2355723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BoK idea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Create a damage report for your Company X. Describe the attack, assess the damage and describe the steps you took to contain the damage.</a:t>
            </a: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3293F0CB-75A7-455C-AAF2-34770DD729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70292" y="4641986"/>
            <a:ext cx="829797" cy="273844"/>
          </a:xfrm>
        </p:spPr>
        <p:txBody>
          <a:bodyPr/>
          <a:lstStyle/>
          <a:p>
            <a:fld id="{CC1A7FFB-7E9A-E347-8F80-8E2C647B3625}" type="slidenum">
              <a:rPr lang="nl-NL" smtClean="0"/>
              <a:pPr/>
              <a:t>12</a:t>
            </a:fld>
            <a:endParaRPr lang="nl-NL" dirty="0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738FC8A6-90B7-42BF-922B-30587A9B70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55613" y="4630341"/>
            <a:ext cx="4527073" cy="27384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nl-NL" dirty="0"/>
              <a:t>ICT &amp; Cyber Security 2022</a:t>
            </a:r>
          </a:p>
        </p:txBody>
      </p:sp>
    </p:spTree>
    <p:extLst>
      <p:ext uri="{BB962C8B-B14F-4D97-AF65-F5344CB8AC3E}">
        <p14:creationId xmlns:p14="http://schemas.microsoft.com/office/powerpoint/2010/main" val="17205242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F85FD-4EFF-4B4D-B197-B6D627F7E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L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810243-41F2-664D-8344-157D860FF86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8C95AF-8523-4A4D-89A8-D9E46A75B9D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F7727C-39A6-024B-8FFA-DE66F4C07C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C1A7FFB-7E9A-E347-8F80-8E2C647B3625}" type="slidenum">
              <a:rPr lang="nl-NL" smtClean="0"/>
              <a:pPr/>
              <a:t>13</a:t>
            </a:fld>
            <a:endParaRPr lang="nl-NL" dirty="0"/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C1BC7756-0EB5-4996-BA9E-9F3F13E914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55613" y="4630341"/>
            <a:ext cx="4527073" cy="27384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nl-NL" dirty="0"/>
              <a:t>ICT &amp; Cyber Security 2022</a:t>
            </a:r>
          </a:p>
        </p:txBody>
      </p:sp>
    </p:spTree>
    <p:extLst>
      <p:ext uri="{BB962C8B-B14F-4D97-AF65-F5344CB8AC3E}">
        <p14:creationId xmlns:p14="http://schemas.microsoft.com/office/powerpoint/2010/main" val="280891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You fell victim to a cyber-attack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happened?</a:t>
            </a:r>
          </a:p>
          <a:p>
            <a:r>
              <a:rPr lang="en-US" dirty="0"/>
              <a:t>What kind of attack was it?</a:t>
            </a:r>
          </a:p>
          <a:p>
            <a:r>
              <a:rPr lang="en-US" dirty="0"/>
              <a:t>What caused it?</a:t>
            </a:r>
          </a:p>
          <a:p>
            <a:r>
              <a:rPr lang="en-US" dirty="0"/>
              <a:t>How can you prevent it in the future?</a:t>
            </a:r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05DEA389-6BD4-4A8A-8A28-BCDD3E062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70292" y="4641986"/>
            <a:ext cx="829797" cy="273844"/>
          </a:xfrm>
        </p:spPr>
        <p:txBody>
          <a:bodyPr/>
          <a:lstStyle/>
          <a:p>
            <a:fld id="{CC1A7FFB-7E9A-E347-8F80-8E2C647B3625}" type="slidenum">
              <a:rPr lang="nl-NL" smtClean="0"/>
              <a:pPr/>
              <a:t>2</a:t>
            </a:fld>
            <a:endParaRPr lang="nl-NL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09BA1590-5FDE-485C-8396-328C2484F9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55613" y="4630341"/>
            <a:ext cx="4527073" cy="273844"/>
          </a:xfrm>
        </p:spPr>
        <p:txBody>
          <a:bodyPr/>
          <a:lstStyle/>
          <a:p>
            <a:r>
              <a:rPr lang="nl-NL" dirty="0"/>
              <a:t>ICT &amp; Cyber Security 2022</a:t>
            </a:r>
          </a:p>
        </p:txBody>
      </p:sp>
    </p:spTree>
    <p:extLst>
      <p:ext uri="{BB962C8B-B14F-4D97-AF65-F5344CB8AC3E}">
        <p14:creationId xmlns:p14="http://schemas.microsoft.com/office/powerpoint/2010/main" val="968429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EB5A0-4903-434A-ABEB-E12ECA78C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Understanding Different Types of Cyber Attacks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6A0313-B40D-4D47-9723-7CE68F8755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Phishing: a type of social engineering scam that attempts to fraudulently obtain sensitive information using email. </a:t>
            </a:r>
          </a:p>
          <a:p>
            <a:r>
              <a:rPr lang="en-US" dirty="0"/>
              <a:t>Ransomware: malicious software designed to block access to a computer system until a sum of money (or ransom) is paid, or some other action is completed.</a:t>
            </a:r>
          </a:p>
          <a:p>
            <a:r>
              <a:rPr lang="en-US" dirty="0"/>
              <a:t>Baiting: infecting a computer with malware after tricking someone into downloading free music or movies.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9A3E26-CABD-4163-9F21-25A54388E1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dirty="0"/>
              <a:t>ICT &amp; Cyber Security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DDAC5C-71FE-4003-9EA2-026FE4D783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C1A7FFB-7E9A-E347-8F80-8E2C647B3625}" type="slidenum">
              <a:rPr lang="nl-NL" smtClean="0"/>
              <a:pPr/>
              <a:t>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34229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A70D8-9C20-468E-8103-72DD874EA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Steps to take during a cyber-attack: containment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97D91-A533-408A-9EA5-EA1CCE03CB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Contain the breach.</a:t>
            </a:r>
          </a:p>
          <a:p>
            <a:r>
              <a:rPr lang="en-US" dirty="0"/>
              <a:t>Disconnect your internet.</a:t>
            </a:r>
          </a:p>
          <a:p>
            <a:r>
              <a:rPr lang="en-US" dirty="0"/>
              <a:t>Disable remote access.</a:t>
            </a:r>
          </a:p>
          <a:p>
            <a:r>
              <a:rPr lang="en-US" dirty="0"/>
              <a:t>Maintain your firewall settings.</a:t>
            </a:r>
          </a:p>
          <a:p>
            <a:r>
              <a:rPr lang="en-US" dirty="0"/>
              <a:t>Change passwords.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B671A3-2C4A-42DB-827E-9E2854912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C1A7FFB-7E9A-E347-8F80-8E2C647B3625}" type="slidenum">
              <a:rPr lang="nl-NL" smtClean="0"/>
              <a:pPr/>
              <a:t>4</a:t>
            </a:fld>
            <a:endParaRPr lang="nl-NL" dirty="0"/>
          </a:p>
        </p:txBody>
      </p:sp>
      <p:sp>
        <p:nvSpPr>
          <p:cNvPr id="6" name="Footer Placeholder 7">
            <a:extLst>
              <a:ext uri="{FF2B5EF4-FFF2-40B4-BE49-F238E27FC236}">
                <a16:creationId xmlns:a16="http://schemas.microsoft.com/office/drawing/2014/main" id="{0FBC6189-0134-4A5C-931C-16088E85D8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55613" y="4630341"/>
            <a:ext cx="4527073" cy="27384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nl-NL" dirty="0"/>
              <a:t>ICT &amp; Cyber Security 2022</a:t>
            </a:r>
          </a:p>
        </p:txBody>
      </p:sp>
    </p:spTree>
    <p:extLst>
      <p:ext uri="{BB962C8B-B14F-4D97-AF65-F5344CB8AC3E}">
        <p14:creationId xmlns:p14="http://schemas.microsoft.com/office/powerpoint/2010/main" val="1491497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A70D8-9C20-468E-8103-72DD874EA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Steps to take </a:t>
            </a:r>
            <a:r>
              <a:rPr lang="en-US" dirty="0"/>
              <a:t>a</a:t>
            </a:r>
            <a:r>
              <a:rPr lang="en-US" b="1" dirty="0"/>
              <a:t>fter a cyber-attack: assessment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97D91-A533-408A-9EA5-EA1CCE03CB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Assess the breach.</a:t>
            </a:r>
          </a:p>
          <a:p>
            <a:r>
              <a:rPr lang="en-US" dirty="0"/>
              <a:t>Who has access to the infected servers?</a:t>
            </a:r>
          </a:p>
          <a:p>
            <a:r>
              <a:rPr lang="en-US" dirty="0"/>
              <a:t>How was the attack initiated?</a:t>
            </a:r>
          </a:p>
          <a:p>
            <a:r>
              <a:rPr lang="en-US" dirty="0"/>
              <a:t>Which network connections were active when the data occurred?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B671A3-2C4A-42DB-827E-9E2854912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C1A7FFB-7E9A-E347-8F80-8E2C647B3625}" type="slidenum">
              <a:rPr lang="nl-NL" smtClean="0"/>
              <a:pPr/>
              <a:t>5</a:t>
            </a:fld>
            <a:endParaRPr lang="nl-NL" dirty="0"/>
          </a:p>
        </p:txBody>
      </p:sp>
      <p:sp>
        <p:nvSpPr>
          <p:cNvPr id="6" name="Footer Placeholder 7">
            <a:extLst>
              <a:ext uri="{FF2B5EF4-FFF2-40B4-BE49-F238E27FC236}">
                <a16:creationId xmlns:a16="http://schemas.microsoft.com/office/drawing/2014/main" id="{227EBE3B-8119-42A2-A958-C3AF826E31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55613" y="4630341"/>
            <a:ext cx="4527073" cy="27384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nl-NL" dirty="0"/>
              <a:t>ICT &amp; Cyber Security 2022</a:t>
            </a:r>
          </a:p>
        </p:txBody>
      </p:sp>
    </p:spTree>
    <p:extLst>
      <p:ext uri="{BB962C8B-B14F-4D97-AF65-F5344CB8AC3E}">
        <p14:creationId xmlns:p14="http://schemas.microsoft.com/office/powerpoint/2010/main" val="3793065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7361-7EDE-49CA-AE5C-71CFF8667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Steps to take after a cyber-attack: recovery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9D7E83-7B66-486B-AF65-49F1BF6464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C1A7FFB-7E9A-E347-8F80-8E2C647B3625}" type="slidenum">
              <a:rPr lang="nl-NL" smtClean="0"/>
              <a:pPr/>
              <a:t>6</a:t>
            </a:fld>
            <a:endParaRPr lang="nl-NL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DDCBF4BA-9958-43B2-B6FA-67AEB75512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Start recovering the data and systems.</a:t>
            </a:r>
          </a:p>
          <a:p>
            <a:r>
              <a:rPr lang="en-US" dirty="0"/>
              <a:t>Monitor the affected systems to see if they are functioning normally.</a:t>
            </a:r>
          </a:p>
          <a:p>
            <a:r>
              <a:rPr lang="en-US" dirty="0"/>
              <a:t>Check your computer for corrupted files.</a:t>
            </a:r>
          </a:p>
        </p:txBody>
      </p:sp>
      <p:sp>
        <p:nvSpPr>
          <p:cNvPr id="6" name="Footer Placeholder 7">
            <a:extLst>
              <a:ext uri="{FF2B5EF4-FFF2-40B4-BE49-F238E27FC236}">
                <a16:creationId xmlns:a16="http://schemas.microsoft.com/office/drawing/2014/main" id="{82748696-F75D-4F64-967F-1234AEA301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55613" y="4630341"/>
            <a:ext cx="4527073" cy="27384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nl-NL" dirty="0"/>
              <a:t>ICT &amp; Cyber Security 2022</a:t>
            </a:r>
          </a:p>
        </p:txBody>
      </p:sp>
    </p:spTree>
    <p:extLst>
      <p:ext uri="{BB962C8B-B14F-4D97-AF65-F5344CB8AC3E}">
        <p14:creationId xmlns:p14="http://schemas.microsoft.com/office/powerpoint/2010/main" val="3373650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7361-7EDE-49CA-AE5C-71CFF8667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Steps to take after a cyber-attack: notifying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9D7E83-7B66-486B-AF65-49F1BF6464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C1A7FFB-7E9A-E347-8F80-8E2C647B3625}" type="slidenum">
              <a:rPr lang="nl-NL" smtClean="0"/>
              <a:pPr/>
              <a:t>7</a:t>
            </a:fld>
            <a:endParaRPr lang="nl-NL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DDCBF4BA-9958-43B2-B6FA-67AEB75512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is the nature of the attack?</a:t>
            </a:r>
          </a:p>
          <a:p>
            <a:r>
              <a:rPr lang="en-US" dirty="0"/>
              <a:t>What services are affected?</a:t>
            </a:r>
          </a:p>
          <a:p>
            <a:r>
              <a:rPr lang="en-US" dirty="0"/>
              <a:t>What steps are being taken to resolve the situation?</a:t>
            </a:r>
          </a:p>
          <a:p>
            <a:r>
              <a:rPr lang="en-US" dirty="0"/>
              <a:t>When will the situation be resolved?</a:t>
            </a:r>
          </a:p>
          <a:p>
            <a:r>
              <a:rPr lang="en-US" dirty="0"/>
              <a:t>What are the other stakeholders supposed to do?</a:t>
            </a:r>
          </a:p>
        </p:txBody>
      </p:sp>
      <p:sp>
        <p:nvSpPr>
          <p:cNvPr id="6" name="Footer Placeholder 7">
            <a:extLst>
              <a:ext uri="{FF2B5EF4-FFF2-40B4-BE49-F238E27FC236}">
                <a16:creationId xmlns:a16="http://schemas.microsoft.com/office/drawing/2014/main" id="{E254594F-4703-4AAD-AE8D-842C03CD7D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55613" y="4630341"/>
            <a:ext cx="4527073" cy="27384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nl-NL" dirty="0"/>
              <a:t>ICT &amp; Cyber Security 2022</a:t>
            </a:r>
          </a:p>
        </p:txBody>
      </p:sp>
    </p:spTree>
    <p:extLst>
      <p:ext uri="{BB962C8B-B14F-4D97-AF65-F5344CB8AC3E}">
        <p14:creationId xmlns:p14="http://schemas.microsoft.com/office/powerpoint/2010/main" val="32086301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E7361-7EDE-49CA-AE5C-71CFF8667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Steps to take after a cyber-attack: evaluation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9D7E83-7B66-486B-AF65-49F1BF6464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C1A7FFB-7E9A-E347-8F80-8E2C647B3625}" type="slidenum">
              <a:rPr lang="nl-NL" smtClean="0"/>
              <a:pPr/>
              <a:t>8</a:t>
            </a:fld>
            <a:endParaRPr lang="nl-NL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DDCBF4BA-9958-43B2-B6FA-67AEB75512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Evaluate your security and improve it</a:t>
            </a:r>
          </a:p>
        </p:txBody>
      </p:sp>
      <p:sp>
        <p:nvSpPr>
          <p:cNvPr id="6" name="Footer Placeholder 7">
            <a:extLst>
              <a:ext uri="{FF2B5EF4-FFF2-40B4-BE49-F238E27FC236}">
                <a16:creationId xmlns:a16="http://schemas.microsoft.com/office/drawing/2014/main" id="{FBD6C60D-EFC6-4AD0-9E8F-CC73021EF8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55613" y="4630341"/>
            <a:ext cx="4527073" cy="27384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nl-NL" dirty="0"/>
              <a:t>ICT &amp; Cyber Security 2022</a:t>
            </a:r>
          </a:p>
        </p:txBody>
      </p:sp>
    </p:spTree>
    <p:extLst>
      <p:ext uri="{BB962C8B-B14F-4D97-AF65-F5344CB8AC3E}">
        <p14:creationId xmlns:p14="http://schemas.microsoft.com/office/powerpoint/2010/main" val="33044797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428BC-866D-49E1-90AA-AE3306CDC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5-minute video</a:t>
            </a:r>
          </a:p>
        </p:txBody>
      </p:sp>
      <p:pic>
        <p:nvPicPr>
          <p:cNvPr id="6" name="Online Media 5" title="What to Do Before, During and After a Cyber Attack">
            <a:hlinkClick r:id="" action="ppaction://media"/>
            <a:extLst>
              <a:ext uri="{FF2B5EF4-FFF2-40B4-BE49-F238E27FC236}">
                <a16:creationId xmlns:a16="http://schemas.microsoft.com/office/drawing/2014/main" id="{F02F36B6-B5B5-466C-BA08-453429452509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028825" y="1200150"/>
            <a:ext cx="5087938" cy="287496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6D5066-0AF4-4A9A-A01D-6726DD07A6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dirty="0"/>
              <a:t>ICT &amp; Cyber Security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E85DAF-B718-4F23-8E22-EB653EAF52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C1A7FFB-7E9A-E347-8F80-8E2C647B3625}" type="slidenum">
              <a:rPr lang="nl-NL" smtClean="0"/>
              <a:pPr/>
              <a:t>9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65218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Univers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6938A6D16A9F41A168DCB1E561FC37" ma:contentTypeVersion="0" ma:contentTypeDescription="Create a new document." ma:contentTypeScope="" ma:versionID="a301393c779a92aaeb722f4b266d6b8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67e30616eeadeb776f014c5fbcfd81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2EF8D99-68E3-40CD-BD7C-694A56836B3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A88A54F-2931-48BD-88AB-726C02BC74D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2D289D66-5955-47B1-A760-2391F0470F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1518</TotalTime>
  <Words>449</Words>
  <Application>Microsoft Office PowerPoint</Application>
  <PresentationFormat>On-screen Show (16:9)</PresentationFormat>
  <Paragraphs>67</Paragraphs>
  <Slides>13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Universal</vt:lpstr>
      <vt:lpstr>What to do after a cyber-attack</vt:lpstr>
      <vt:lpstr>You fell victim to a cyber-attack</vt:lpstr>
      <vt:lpstr>Understanding Different Types of Cyber Attacks</vt:lpstr>
      <vt:lpstr>Steps to take during a cyber-attack: containment</vt:lpstr>
      <vt:lpstr>Steps to take after a cyber-attack: assessment</vt:lpstr>
      <vt:lpstr>Steps to take after a cyber-attack: recovery</vt:lpstr>
      <vt:lpstr>Steps to take after a cyber-attack: notifying</vt:lpstr>
      <vt:lpstr>Steps to take after a cyber-attack: evaluation</vt:lpstr>
      <vt:lpstr>5-minute video</vt:lpstr>
      <vt:lpstr>Large companies take the same steps!</vt:lpstr>
      <vt:lpstr>Assignment</vt:lpstr>
      <vt:lpstr>BoK idea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Vincent van Brink</dc:creator>
  <cp:lastModifiedBy>Pană,Florin F.</cp:lastModifiedBy>
  <cp:revision>74</cp:revision>
  <cp:lastPrinted>2014-08-19T14:33:34Z</cp:lastPrinted>
  <dcterms:created xsi:type="dcterms:W3CDTF">2014-08-06T13:54:14Z</dcterms:created>
  <dcterms:modified xsi:type="dcterms:W3CDTF">2022-01-14T09:19:33Z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0x0101004A6938A6D16A9F41A168DCB1E561FC37</vt:lpwstr>
  </property>
</Properties>
</file>